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16"/>
  </p:notesMasterIdLst>
  <p:sldIdLst>
    <p:sldId id="256" r:id="rId2"/>
    <p:sldId id="274" r:id="rId3"/>
    <p:sldId id="262" r:id="rId4"/>
    <p:sldId id="269" r:id="rId5"/>
    <p:sldId id="263" r:id="rId6"/>
    <p:sldId id="264" r:id="rId7"/>
    <p:sldId id="347" r:id="rId8"/>
    <p:sldId id="348" r:id="rId9"/>
    <p:sldId id="349" r:id="rId10"/>
    <p:sldId id="350" r:id="rId11"/>
    <p:sldId id="273" r:id="rId12"/>
    <p:sldId id="267" r:id="rId13"/>
    <p:sldId id="315" r:id="rId14"/>
    <p:sldId id="317" r:id="rId15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7"/>
    </p:embeddedFont>
    <p:embeddedFont>
      <p:font typeface="Julius Sans One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Questrial" pitchFamily="2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C15E8A1-0D97-4DC1-8E80-F55C3DDAB302}">
          <p14:sldIdLst>
            <p14:sldId id="256"/>
            <p14:sldId id="274"/>
            <p14:sldId id="262"/>
            <p14:sldId id="269"/>
            <p14:sldId id="263"/>
            <p14:sldId id="264"/>
            <p14:sldId id="347"/>
            <p14:sldId id="348"/>
            <p14:sldId id="349"/>
            <p14:sldId id="350"/>
            <p14:sldId id="273"/>
            <p14:sldId id="267"/>
            <p14:sldId id="315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32DC7D-BA76-4C4F-9DF3-E5C77076FAA0}">
  <a:tblStyle styleId="{AF32DC7D-BA76-4C4F-9DF3-E5C77076F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1" autoAdjust="0"/>
  </p:normalViewPr>
  <p:slideViewPr>
    <p:cSldViewPr snapToGrid="0">
      <p:cViewPr varScale="1">
        <p:scale>
          <a:sx n="128" d="100"/>
          <a:sy n="128" d="100"/>
        </p:scale>
        <p:origin x="580" y="72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594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1249ffc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1249ffc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b02797fa4_2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b02797fa4_2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a8cc62eee0_9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a8cc62eee0_9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b02797fa4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b02797fa4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1249ffc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1249ffc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741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838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b02797fa4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b02797fa4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6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5_1">
    <p:bg>
      <p:bgPr>
        <a:solidFill>
          <a:schemeClr val="accent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0" y="0"/>
            <a:ext cx="4347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5" name="Google Shape;425;p56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6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28" name="Google Shape;428;p56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9" name="Google Shape;429;p56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1" r:id="rId6"/>
    <p:sldLayoutId id="2147483664" r:id="rId7"/>
    <p:sldLayoutId id="2147483665" r:id="rId8"/>
    <p:sldLayoutId id="2147483667" r:id="rId9"/>
    <p:sldLayoutId id="2147483670" r:id="rId10"/>
    <p:sldLayoutId id="2147483685" r:id="rId11"/>
    <p:sldLayoutId id="2147483690" r:id="rId12"/>
    <p:sldLayoutId id="2147483695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earview-imaging.com/en/blog/stereo-vision-for-3d-machine-vision-application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opencv.com/making-a-low-cost-stereo-camera-using-opencv/" TargetMode="External"/><Relationship Id="rId5" Type="http://schemas.openxmlformats.org/officeDocument/2006/relationships/hyperlink" Target="https://markhedleyjones.com/projects/calibration-checkerboard-collection" TargetMode="External"/><Relationship Id="rId4" Type="http://schemas.openxmlformats.org/officeDocument/2006/relationships/hyperlink" Target="https://www.researchgate.net/figure/Stereo-vision-disparity_fig1_23645517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777990" y="2203755"/>
            <a:ext cx="487172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STEREO-VISION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Depth Estimation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by: Ziwen Guo</a:t>
            </a:r>
            <a:endParaRPr dirty="0"/>
          </a:p>
        </p:txBody>
      </p:sp>
      <p:cxnSp>
        <p:nvCxnSpPr>
          <p:cNvPr id="465" name="Google Shape;465;p67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13100" y="1312429"/>
            <a:ext cx="3924214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800" dirty="0"/>
              <a:t>Depth Estimation</a:t>
            </a:r>
            <a:endParaRPr sz="2800" dirty="0"/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713100" y="2000827"/>
            <a:ext cx="3400800" cy="2508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196907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31;p73">
            <a:extLst>
              <a:ext uri="{FF2B5EF4-FFF2-40B4-BE49-F238E27FC236}">
                <a16:creationId xmlns:a16="http://schemas.microsoft.com/office/drawing/2014/main" id="{4DF856B9-7D77-6AFC-EA1A-53993BF64773}"/>
              </a:ext>
            </a:extLst>
          </p:cNvPr>
          <p:cNvSpPr txBox="1">
            <a:spLocks/>
          </p:cNvSpPr>
          <p:nvPr/>
        </p:nvSpPr>
        <p:spPr>
          <a:xfrm>
            <a:off x="814975" y="1969073"/>
            <a:ext cx="3400800" cy="250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Applies distortion calibration and new Camera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 uses an existing face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Calculates the estimated distance from the middle point of the bounding box using disparity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multiple targets</a:t>
            </a:r>
          </a:p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2CE8C-7557-9820-76E2-D632AA20F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5611587" y="2571750"/>
            <a:ext cx="2884628" cy="2312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0144F-2147-781A-A277-5672D8982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5611587" y="259230"/>
            <a:ext cx="2884628" cy="23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Demonstration</a:t>
            </a:r>
            <a:endParaRPr dirty="0"/>
          </a:p>
        </p:txBody>
      </p:sp>
      <p:sp>
        <p:nvSpPr>
          <p:cNvPr id="647" name="Google Shape;647;p84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quick demo showing the project in action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48" name="Google Shape;648;p84"/>
          <p:cNvCxnSpPr/>
          <p:nvPr/>
        </p:nvCxnSpPr>
        <p:spPr>
          <a:xfrm>
            <a:off x="4248450" y="186143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654;p85">
            <a:extLst>
              <a:ext uri="{FF2B5EF4-FFF2-40B4-BE49-F238E27FC236}">
                <a16:creationId xmlns:a16="http://schemas.microsoft.com/office/drawing/2014/main" id="{CE1F2B6F-5FFA-71C3-0908-DBDE244B7A40}"/>
              </a:ext>
            </a:extLst>
          </p:cNvPr>
          <p:cNvSpPr txBox="1">
            <a:spLocks/>
          </p:cNvSpPr>
          <p:nvPr/>
        </p:nvSpPr>
        <p:spPr>
          <a:xfrm flipH="1">
            <a:off x="3043350" y="455825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600" b="1" dirty="0">
                <a:solidFill>
                  <a:schemeClr val="tx1"/>
                </a:solidFill>
                <a:latin typeface="Julius Sans One" panose="020B0604020202020204" charset="0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Quick Demo</a:t>
            </a:r>
            <a:endParaRPr dirty="0"/>
          </a:p>
        </p:txBody>
      </p:sp>
      <p:cxnSp>
        <p:nvCxnSpPr>
          <p:cNvPr id="588" name="Google Shape;588;p78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2023-07-18 02-56-12">
            <a:hlinkClick r:id="" action="ppaction://media"/>
            <a:extLst>
              <a:ext uri="{FF2B5EF4-FFF2-40B4-BE49-F238E27FC236}">
                <a16:creationId xmlns:a16="http://schemas.microsoft.com/office/drawing/2014/main" id="{1E5942DF-0429-D737-FA0B-DDD37278C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6658" y="1490796"/>
            <a:ext cx="6030684" cy="3392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6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END</a:t>
            </a:r>
            <a:endParaRPr dirty="0"/>
          </a:p>
        </p:txBody>
      </p:sp>
      <p:sp>
        <p:nvSpPr>
          <p:cNvPr id="1543" name="Google Shape;1543;p126"/>
          <p:cNvSpPr txBox="1">
            <a:spLocks noGrp="1"/>
          </p:cNvSpPr>
          <p:nvPr>
            <p:ph type="subTitle" idx="2"/>
          </p:nvPr>
        </p:nvSpPr>
        <p:spPr>
          <a:xfrm>
            <a:off x="3068250" y="2022407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Thank you for listening!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Do you have any questions?</a:t>
            </a:r>
            <a:endParaRPr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1544" name="Google Shape;1544;p126"/>
          <p:cNvSpPr txBox="1">
            <a:spLocks noGrp="1"/>
          </p:cNvSpPr>
          <p:nvPr>
            <p:ph type="subTitle" idx="2"/>
          </p:nvPr>
        </p:nvSpPr>
        <p:spPr>
          <a:xfrm>
            <a:off x="3069175" y="3814930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Please keep this slide for attribution </a:t>
            </a:r>
            <a:endParaRPr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28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3"/>
              </a:rPr>
              <a:t>https://www.clearview-imaging.com/en/blog/stereo-vision-for-3d-machine-vision-applications</a:t>
            </a:r>
            <a:endParaRPr lang="en-US" dirty="0"/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4"/>
              </a:rPr>
              <a:t>https://www.researchgate.net/figure/Stereo-vision-disparity_fig1_236455177</a:t>
            </a:r>
            <a:endParaRPr lang="en-US" dirty="0"/>
          </a:p>
          <a:p>
            <a:pPr marL="457200" marR="508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5"/>
              </a:rPr>
              <a:t>https://markhedleyjones.com/projects/calibration-checkerboard-collection</a:t>
            </a:r>
            <a:endParaRPr lang="en-US" dirty="0"/>
          </a:p>
          <a:p>
            <a:r>
              <a:rPr lang="en-US" dirty="0">
                <a:uFill>
                  <a:noFill/>
                </a:uFill>
                <a:hlinkClick r:id="rId6"/>
              </a:rPr>
              <a:t>https://learnopencv.com/making-a-low-cost-stereo-camera-using-opencv/</a:t>
            </a:r>
            <a:endParaRPr lang="en-US" dirty="0">
              <a:uFill>
                <a:noFill/>
              </a:uFill>
            </a:endParaRPr>
          </a:p>
          <a:p>
            <a:pPr marL="139700" indent="0"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9" name="Google Shape;1919;p128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cxnSp>
        <p:nvCxnSpPr>
          <p:cNvPr id="1920" name="Google Shape;1920;p128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/>
          </p:nvPr>
        </p:nvSpPr>
        <p:spPr>
          <a:xfrm flipH="1">
            <a:off x="1637032" y="2697995"/>
            <a:ext cx="5869935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Stereo Vision Introduction</a:t>
            </a:r>
            <a:endParaRPr dirty="0"/>
          </a:p>
        </p:txBody>
      </p:sp>
      <p:sp>
        <p:nvSpPr>
          <p:cNvPr id="654" name="Google Shape;654;p85"/>
          <p:cNvSpPr txBox="1">
            <a:spLocks noGrp="1"/>
          </p:cNvSpPr>
          <p:nvPr>
            <p:ph type="title" idx="2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55" name="Google Shape;655;p85"/>
          <p:cNvSpPr txBox="1">
            <a:spLocks noGrp="1"/>
          </p:cNvSpPr>
          <p:nvPr>
            <p:ph type="subTitle" idx="1"/>
          </p:nvPr>
        </p:nvSpPr>
        <p:spPr>
          <a:xfrm flipH="1">
            <a:off x="3198149" y="3733370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quick overview of Stereo Vision and this Project</a:t>
            </a:r>
            <a:endParaRPr dirty="0"/>
          </a:p>
        </p:txBody>
      </p:sp>
      <p:cxnSp>
        <p:nvCxnSpPr>
          <p:cNvPr id="656" name="Google Shape;656;p85"/>
          <p:cNvCxnSpPr/>
          <p:nvPr/>
        </p:nvCxnSpPr>
        <p:spPr>
          <a:xfrm>
            <a:off x="4248450" y="360568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13100" y="1375131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Stereo-vision</a:t>
            </a:r>
            <a:endParaRPr dirty="0"/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713100" y="2000827"/>
            <a:ext cx="3400800" cy="2508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stereo vision over monocular vision?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Depth Perception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Improved Accuracy and performances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3D Reconstruction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At a higher computational Cost and setup can be tricky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2000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diagram of a camera&#10;&#10;Description automatically generated">
            <a:extLst>
              <a:ext uri="{FF2B5EF4-FFF2-40B4-BE49-F238E27FC236}">
                <a16:creationId xmlns:a16="http://schemas.microsoft.com/office/drawing/2014/main" id="{22D5A632-BB8C-0817-0A09-0FCE2ED8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639" y="342339"/>
            <a:ext cx="3048210" cy="3122784"/>
          </a:xfrm>
          <a:prstGeom prst="rect">
            <a:avLst/>
          </a:prstGeom>
        </p:spPr>
      </p:pic>
      <p:pic>
        <p:nvPicPr>
          <p:cNvPr id="5" name="Picture 4" descr="A white box with orange cone&#10;&#10;Description automatically generated">
            <a:extLst>
              <a:ext uri="{FF2B5EF4-FFF2-40B4-BE49-F238E27FC236}">
                <a16:creationId xmlns:a16="http://schemas.microsoft.com/office/drawing/2014/main" id="{012F6FA3-8B21-6FCD-DB7C-238F06C49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639" y="3465123"/>
            <a:ext cx="3047379" cy="12160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>
            <a:spLocks noGrp="1"/>
          </p:cNvSpPr>
          <p:nvPr>
            <p:ph type="ctrTitle"/>
          </p:nvPr>
        </p:nvSpPr>
        <p:spPr>
          <a:xfrm>
            <a:off x="1690725" y="2391923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Implementations </a:t>
            </a:r>
            <a:br>
              <a:rPr lang="en" dirty="0"/>
            </a:br>
            <a:r>
              <a:rPr lang="en" dirty="0"/>
              <a:t>and Project Setups</a:t>
            </a:r>
            <a:endParaRPr dirty="0"/>
          </a:p>
        </p:txBody>
      </p:sp>
      <p:sp>
        <p:nvSpPr>
          <p:cNvPr id="613" name="Google Shape;613;p80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 overview on </a:t>
            </a:r>
            <a:r>
              <a:rPr lang="en-US" dirty="0"/>
              <a:t>my project implementations, including calibration, rectification, and depth estimation using OpenCV</a:t>
            </a:r>
            <a:endParaRPr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14" name="Google Shape;614;p80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654;p85">
            <a:extLst>
              <a:ext uri="{FF2B5EF4-FFF2-40B4-BE49-F238E27FC236}">
                <a16:creationId xmlns:a16="http://schemas.microsoft.com/office/drawing/2014/main" id="{D8618ECA-AC9A-19DC-A2D8-03429797DC4E}"/>
              </a:ext>
            </a:extLst>
          </p:cNvPr>
          <p:cNvSpPr txBox="1">
            <a:spLocks/>
          </p:cNvSpPr>
          <p:nvPr/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600" b="1" dirty="0">
                <a:solidFill>
                  <a:schemeClr val="bg1"/>
                </a:solidFill>
                <a:latin typeface="Julius Sans One" panose="020B0604020202020204" charset="0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4"/>
          <p:cNvSpPr txBox="1">
            <a:spLocks noGrp="1"/>
          </p:cNvSpPr>
          <p:nvPr>
            <p:ph type="title"/>
          </p:nvPr>
        </p:nvSpPr>
        <p:spPr>
          <a:xfrm>
            <a:off x="5024185" y="1231194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Camera Setup</a:t>
            </a:r>
            <a:endParaRPr dirty="0"/>
          </a:p>
        </p:txBody>
      </p:sp>
      <p:sp>
        <p:nvSpPr>
          <p:cNvPr id="540" name="Google Shape;540;p74"/>
          <p:cNvSpPr txBox="1">
            <a:spLocks noGrp="1"/>
          </p:cNvSpPr>
          <p:nvPr>
            <p:ph type="subTitle" idx="1"/>
          </p:nvPr>
        </p:nvSpPr>
        <p:spPr>
          <a:xfrm>
            <a:off x="4900836" y="1839670"/>
            <a:ext cx="3524149" cy="2356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Dual Logitech HD Pro C920 webcam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find, many used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performance (1080p 30FPS)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Well Documented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Baseline: 9cm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Leveled to my best ability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Placed in a well-lit room during Calibration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544" name="Google Shape;544;p74"/>
          <p:cNvCxnSpPr/>
          <p:nvPr/>
        </p:nvCxnSpPr>
        <p:spPr>
          <a:xfrm>
            <a:off x="7777885" y="182839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74"/>
          <p:cNvSpPr/>
          <p:nvPr/>
        </p:nvSpPr>
        <p:spPr>
          <a:xfrm flipH="1">
            <a:off x="7624885" y="293918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omputer with a screen on it&#10;&#10;Description automatically generated">
            <a:extLst>
              <a:ext uri="{FF2B5EF4-FFF2-40B4-BE49-F238E27FC236}">
                <a16:creationId xmlns:a16="http://schemas.microsoft.com/office/drawing/2014/main" id="{373C0992-79A5-EDB0-109C-B93E7A14F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4" r="27771"/>
          <a:stretch/>
        </p:blipFill>
        <p:spPr>
          <a:xfrm rot="5400000">
            <a:off x="115056" y="790353"/>
            <a:ext cx="4034356" cy="35627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The software implementation is rather simple and straight forward with the help of OpenCV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-US" dirty="0">
                <a:solidFill>
                  <a:srgbClr val="000000"/>
                </a:solidFill>
              </a:rPr>
              <a:t>Calibration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-US" dirty="0">
                <a:solidFill>
                  <a:srgbClr val="000000"/>
                </a:solidFill>
              </a:rPr>
              <a:t>Rectification 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 dirty="0">
                <a:solidFill>
                  <a:srgbClr val="000000"/>
                </a:solidFill>
              </a:rPr>
              <a:t>Disparity calculation &amp; Depth estimation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51" name="Google Shape;551;p75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Sotware Setup</a:t>
            </a:r>
            <a:endParaRPr b="1" dirty="0"/>
          </a:p>
        </p:txBody>
      </p:sp>
      <p:cxnSp>
        <p:nvCxnSpPr>
          <p:cNvPr id="552" name="Google Shape;552;p75"/>
          <p:cNvCxnSpPr/>
          <p:nvPr/>
        </p:nvCxnSpPr>
        <p:spPr>
          <a:xfrm>
            <a:off x="4248450" y="225502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13100" y="1312429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Calibration</a:t>
            </a:r>
            <a:endParaRPr dirty="0"/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713100" y="2000827"/>
            <a:ext cx="3400800" cy="2508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196907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872DC0B-0317-1DFD-CA6A-8089BED71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830" y="249174"/>
            <a:ext cx="3298807" cy="2474105"/>
          </a:xfrm>
          <a:prstGeom prst="rect">
            <a:avLst/>
          </a:prstGeom>
        </p:spPr>
      </p:pic>
      <p:pic>
        <p:nvPicPr>
          <p:cNvPr id="7" name="Picture 6" descr="A person holding a board with colored lines&#10;&#10;Description automatically generated">
            <a:extLst>
              <a:ext uri="{FF2B5EF4-FFF2-40B4-BE49-F238E27FC236}">
                <a16:creationId xmlns:a16="http://schemas.microsoft.com/office/drawing/2014/main" id="{58225B50-81CB-F205-AD20-3248AD70D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830" y="2669395"/>
            <a:ext cx="3298807" cy="2474105"/>
          </a:xfrm>
          <a:prstGeom prst="rect">
            <a:avLst/>
          </a:prstGeom>
        </p:spPr>
      </p:pic>
      <p:sp>
        <p:nvSpPr>
          <p:cNvPr id="8" name="Google Shape;531;p73">
            <a:extLst>
              <a:ext uri="{FF2B5EF4-FFF2-40B4-BE49-F238E27FC236}">
                <a16:creationId xmlns:a16="http://schemas.microsoft.com/office/drawing/2014/main" id="{4DF856B9-7D77-6AFC-EA1A-53993BF64773}"/>
              </a:ext>
            </a:extLst>
          </p:cNvPr>
          <p:cNvSpPr txBox="1">
            <a:spLocks/>
          </p:cNvSpPr>
          <p:nvPr/>
        </p:nvSpPr>
        <p:spPr>
          <a:xfrm>
            <a:off x="814975" y="1969073"/>
            <a:ext cx="3400800" cy="250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The calibration is performed using a 9x6 chessboard pattern with an inner-dimension of 8x5: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Pictures taken and separated into left and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Converted to grey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Camera matrices calculated individually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Stereo Calibration then performed to obtain translation and rotation matrices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5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13100" y="1312429"/>
            <a:ext cx="3924214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Difficulties</a:t>
            </a:r>
            <a:endParaRPr sz="2800" dirty="0"/>
          </a:p>
        </p:txBody>
      </p:sp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713100" y="2000827"/>
            <a:ext cx="3400800" cy="2508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196907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31;p73">
            <a:extLst>
              <a:ext uri="{FF2B5EF4-FFF2-40B4-BE49-F238E27FC236}">
                <a16:creationId xmlns:a16="http://schemas.microsoft.com/office/drawing/2014/main" id="{4DF856B9-7D77-6AFC-EA1A-53993BF64773}"/>
              </a:ext>
            </a:extLst>
          </p:cNvPr>
          <p:cNvSpPr txBox="1">
            <a:spLocks/>
          </p:cNvSpPr>
          <p:nvPr/>
        </p:nvSpPr>
        <p:spPr>
          <a:xfrm>
            <a:off x="814975" y="1969073"/>
            <a:ext cx="3400800" cy="250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Despite the built-in chessboard detector’s conveniences, there are potential mistakes that can greatly affect the results</a:t>
            </a:r>
          </a:p>
          <a:p>
            <a:pPr marL="0" indent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Blurry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Exposure differences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2EDA2-99E9-8DC0-3F25-1869E1AD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11" y="1476582"/>
            <a:ext cx="3889076" cy="21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4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4"/>
          <p:cNvSpPr txBox="1">
            <a:spLocks noGrp="1"/>
          </p:cNvSpPr>
          <p:nvPr>
            <p:ph type="title"/>
          </p:nvPr>
        </p:nvSpPr>
        <p:spPr>
          <a:xfrm>
            <a:off x="5024185" y="1231194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Rectification</a:t>
            </a:r>
            <a:endParaRPr dirty="0"/>
          </a:p>
        </p:txBody>
      </p:sp>
      <p:sp>
        <p:nvSpPr>
          <p:cNvPr id="540" name="Google Shape;540;p74"/>
          <p:cNvSpPr txBox="1">
            <a:spLocks noGrp="1"/>
          </p:cNvSpPr>
          <p:nvPr>
            <p:ph type="subTitle" idx="1"/>
          </p:nvPr>
        </p:nvSpPr>
        <p:spPr>
          <a:xfrm>
            <a:off x="4900836" y="1839670"/>
            <a:ext cx="3524149" cy="2356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Pairs the horizontal scan/</a:t>
            </a:r>
            <a:r>
              <a:rPr lang="en-US" dirty="0" err="1"/>
              <a:t>epipolar</a:t>
            </a:r>
            <a:r>
              <a:rPr lang="en-US" dirty="0"/>
              <a:t> lines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Matches the corresponding points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Calculate the lens distortion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Returns the corrected image</a:t>
            </a:r>
          </a:p>
        </p:txBody>
      </p:sp>
      <p:cxnSp>
        <p:nvCxnSpPr>
          <p:cNvPr id="544" name="Google Shape;544;p74"/>
          <p:cNvCxnSpPr/>
          <p:nvPr/>
        </p:nvCxnSpPr>
        <p:spPr>
          <a:xfrm>
            <a:off x="7777885" y="182839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74"/>
          <p:cNvSpPr/>
          <p:nvPr/>
        </p:nvSpPr>
        <p:spPr>
          <a:xfrm flipH="1">
            <a:off x="7624885" y="293918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diagram of a plane&#10;&#10;Description automatically generated">
            <a:extLst>
              <a:ext uri="{FF2B5EF4-FFF2-40B4-BE49-F238E27FC236}">
                <a16:creationId xmlns:a16="http://schemas.microsoft.com/office/drawing/2014/main" id="{A6F35E12-98D8-3948-D56A-440C8B1B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547" y="3018137"/>
            <a:ext cx="4240711" cy="1766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E060F-27D4-3F80-3418-5770E6211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15" y="1104980"/>
            <a:ext cx="365811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713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329</Words>
  <Application>Microsoft Office PowerPoint</Application>
  <PresentationFormat>On-screen Show (16:9)</PresentationFormat>
  <Paragraphs>79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Questrial</vt:lpstr>
      <vt:lpstr>Arial</vt:lpstr>
      <vt:lpstr>Julius Sans One</vt:lpstr>
      <vt:lpstr>Didact Gothic</vt:lpstr>
      <vt:lpstr>Montserrat</vt:lpstr>
      <vt:lpstr>Minimalist Grayscale Pitch Deck XL by Slidesgo</vt:lpstr>
      <vt:lpstr>STEREO-VISION and Depth Estimation</vt:lpstr>
      <vt:lpstr>Stereo Vision Introduction</vt:lpstr>
      <vt:lpstr>Stereo-vision</vt:lpstr>
      <vt:lpstr>Implementations  and Project Setups</vt:lpstr>
      <vt:lpstr>Camera Setup</vt:lpstr>
      <vt:lpstr>Sotware Setup</vt:lpstr>
      <vt:lpstr>Calibration</vt:lpstr>
      <vt:lpstr>Difficulties</vt:lpstr>
      <vt:lpstr>Rectification</vt:lpstr>
      <vt:lpstr>Depth Estimation</vt:lpstr>
      <vt:lpstr>Quick Demonstration</vt:lpstr>
      <vt:lpstr>Quick Demo</vt:lpstr>
      <vt:lpstr>The END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GRAYSCALE PITCH DECK</dc:title>
  <dc:creator>Ziwen Guo</dc:creator>
  <cp:lastModifiedBy>Ziwen Guo</cp:lastModifiedBy>
  <cp:revision>5</cp:revision>
  <dcterms:modified xsi:type="dcterms:W3CDTF">2023-08-09T18:45:05Z</dcterms:modified>
</cp:coreProperties>
</file>